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77" r:id="rId5"/>
    <p:sldId id="264" r:id="rId6"/>
    <p:sldId id="257" r:id="rId7"/>
    <p:sldId id="258" r:id="rId8"/>
    <p:sldId id="260" r:id="rId9"/>
    <p:sldId id="259" r:id="rId10"/>
    <p:sldId id="261" r:id="rId11"/>
    <p:sldId id="262" r:id="rId12"/>
    <p:sldId id="274" r:id="rId13"/>
    <p:sldId id="270" r:id="rId14"/>
    <p:sldId id="263" r:id="rId15"/>
    <p:sldId id="265" r:id="rId16"/>
    <p:sldId id="278" r:id="rId17"/>
    <p:sldId id="279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8EF-02D1-4B06-A229-AE4149404052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tallion%20Video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C83F48F1-0634-49E0-9B91-B1D2BFDEC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791200"/>
            <a:ext cx="9032543" cy="838200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From garment factory, to warehouse, to store</a:t>
            </a:r>
            <a:endParaRPr lang="en-IN" i="1" dirty="0">
              <a:solidFill>
                <a:schemeClr val="bg2">
                  <a:lumMod val="2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816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RFID Based Supply Chain Management System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" name="Picture 6" descr="STALLION GRO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41" y="907576"/>
            <a:ext cx="4800600" cy="23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35234" y="3312903"/>
            <a:ext cx="4457700" cy="1520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IN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I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STALLION SYSTEMS AND SOLUTIONS PVT. LTD. - INDIA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I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               STALLION SYSTEMS FZE - UAE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I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GLOBAL STALLION SYSTEMS LLC - UAE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I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GLOBAL STALLION SYSTEMS WLL - QATAR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2"/>
          <p:cNvCxnSpPr>
            <a:cxnSpLocks noChangeShapeType="1"/>
          </p:cNvCxnSpPr>
          <p:nvPr/>
        </p:nvCxnSpPr>
        <p:spPr bwMode="auto">
          <a:xfrm>
            <a:off x="1876424" y="4819557"/>
            <a:ext cx="5362576" cy="0"/>
          </a:xfrm>
          <a:prstGeom prst="straightConnector1">
            <a:avLst/>
          </a:prstGeom>
          <a:noFill/>
          <a:ln w="158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"/>
          <p:cNvCxnSpPr>
            <a:cxnSpLocks noChangeShapeType="1"/>
          </p:cNvCxnSpPr>
          <p:nvPr/>
        </p:nvCxnSpPr>
        <p:spPr bwMode="auto">
          <a:xfrm>
            <a:off x="1876424" y="4876800"/>
            <a:ext cx="5362576" cy="0"/>
          </a:xfrm>
          <a:prstGeom prst="straightConnector1">
            <a:avLst/>
          </a:prstGeom>
          <a:noFill/>
          <a:ln w="158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-1752600" y="228600"/>
            <a:ext cx="120396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@ Store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BCA698-B673-4CFA-93D3-8EBD7CB2958C}"/>
              </a:ext>
            </a:extLst>
          </p:cNvPr>
          <p:cNvSpPr txBox="1"/>
          <p:nvPr/>
        </p:nvSpPr>
        <p:spPr>
          <a:xfrm>
            <a:off x="3160842" y="701451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Process overview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5C9EC54-0A3E-451D-85A5-659A3FC9B5E0}"/>
              </a:ext>
            </a:extLst>
          </p:cNvPr>
          <p:cNvSpPr/>
          <p:nvPr/>
        </p:nvSpPr>
        <p:spPr>
          <a:xfrm>
            <a:off x="152400" y="12954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AAB1C1-F385-45EE-B41F-BC537F7218B5}"/>
              </a:ext>
            </a:extLst>
          </p:cNvPr>
          <p:cNvSpPr txBox="1"/>
          <p:nvPr/>
        </p:nvSpPr>
        <p:spPr>
          <a:xfrm>
            <a:off x="609600" y="990600"/>
            <a:ext cx="266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Replenishment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3A8988-F091-452B-ABAC-B3176DC87D51}"/>
              </a:ext>
            </a:extLst>
          </p:cNvPr>
          <p:cNvSpPr txBox="1"/>
          <p:nvPr/>
        </p:nvSpPr>
        <p:spPr>
          <a:xfrm>
            <a:off x="533401" y="13716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Perpetual inventory will be updated through sales &amp; movement of goods from BOH to shop floor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Accordingly, when goods are below their set shelf capacity, a replenishment notification will be sent to store manager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9DD075-FE39-4E92-83B9-4D2C972A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0" b="11103"/>
          <a:stretch/>
        </p:blipFill>
        <p:spPr>
          <a:xfrm>
            <a:off x="3928281" y="1676400"/>
            <a:ext cx="5181600" cy="3352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506D5C9A-9397-4A8A-AFCC-2D6765611A9D}"/>
              </a:ext>
            </a:extLst>
          </p:cNvPr>
          <p:cNvSpPr/>
          <p:nvPr/>
        </p:nvSpPr>
        <p:spPr>
          <a:xfrm>
            <a:off x="309840" y="4331988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D6E82F-0C16-4AA7-AA56-AC0110289F3B}"/>
              </a:ext>
            </a:extLst>
          </p:cNvPr>
          <p:cNvSpPr txBox="1"/>
          <p:nvPr/>
        </p:nvSpPr>
        <p:spPr>
          <a:xfrm>
            <a:off x="838200" y="4114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‘find tag’ option </a:t>
            </a:r>
          </a:p>
          <a:p>
            <a:r>
              <a:rPr lang="en-US" sz="1600" b="1" i="1" dirty="0"/>
              <a:t>Note: Development </a:t>
            </a:r>
            <a:r>
              <a:rPr lang="en-US" sz="1600" b="1" i="1" dirty="0" err="1"/>
              <a:t>rqd</a:t>
            </a:r>
            <a:endParaRPr lang="en-US" sz="1600" b="1" i="1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A359A69-091E-463B-B066-4741B2328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0"/>
            <a:ext cx="964729" cy="9647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AB9A4EA-E325-4D20-B482-D2D2F08BA48B}"/>
              </a:ext>
            </a:extLst>
          </p:cNvPr>
          <p:cNvSpPr/>
          <p:nvPr/>
        </p:nvSpPr>
        <p:spPr>
          <a:xfrm>
            <a:off x="3810000" y="5410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72B003-D8C0-4F4D-8C75-FD8817B2B23E}"/>
              </a:ext>
            </a:extLst>
          </p:cNvPr>
          <p:cNvSpPr txBox="1"/>
          <p:nvPr/>
        </p:nvSpPr>
        <p:spPr>
          <a:xfrm>
            <a:off x="4267200" y="5181600"/>
            <a:ext cx="183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location of garment to the ‘shop floor’</a:t>
            </a:r>
            <a:endParaRPr lang="en-US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3944" t="8307" r="3597" b="40445"/>
          <a:stretch/>
        </p:blipFill>
        <p:spPr>
          <a:xfrm>
            <a:off x="1828800" y="5181600"/>
            <a:ext cx="1021487" cy="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1295400" y="381000"/>
            <a:ext cx="59436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Middleware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F549F2-38BC-4464-8D97-CAD60C01FB4B}"/>
              </a:ext>
            </a:extLst>
          </p:cNvPr>
          <p:cNvSpPr txBox="1"/>
          <p:nvPr/>
        </p:nvSpPr>
        <p:spPr>
          <a:xfrm>
            <a:off x="2590800" y="990600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High level integration with </a:t>
            </a:r>
            <a:r>
              <a:rPr lang="en-US" i="1" dirty="0" smtClean="0"/>
              <a:t>ERP</a:t>
            </a:r>
            <a:endParaRPr lang="en-US" i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5E2EFAD-DBD9-4016-9EB4-F40E5FBAABC2}"/>
              </a:ext>
            </a:extLst>
          </p:cNvPr>
          <p:cNvSpPr/>
          <p:nvPr/>
        </p:nvSpPr>
        <p:spPr>
          <a:xfrm>
            <a:off x="1066800" y="2754395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1BF5DC8-369E-4200-86D8-D87FEDCFBD26}"/>
              </a:ext>
            </a:extLst>
          </p:cNvPr>
          <p:cNvSpPr/>
          <p:nvPr/>
        </p:nvSpPr>
        <p:spPr>
          <a:xfrm>
            <a:off x="3429000" y="2743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7EB1A12-254F-4983-BC41-117F2DC42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19400"/>
            <a:ext cx="1099475" cy="1099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4B70AE-D4AB-4F16-93AC-025371DC71CF}"/>
              </a:ext>
            </a:extLst>
          </p:cNvPr>
          <p:cNvSpPr txBox="1"/>
          <p:nvPr/>
        </p:nvSpPr>
        <p:spPr>
          <a:xfrm>
            <a:off x="0" y="1905000"/>
            <a:ext cx="1005840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RFID Tag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651A32-7A84-488E-AC2A-74628E307375}"/>
              </a:ext>
            </a:extLst>
          </p:cNvPr>
          <p:cNvSpPr txBox="1"/>
          <p:nvPr/>
        </p:nvSpPr>
        <p:spPr>
          <a:xfrm>
            <a:off x="3505200" y="1981200"/>
            <a:ext cx="170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 Database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841ED0-1C67-40FF-AA8E-37986C2AB7A0}"/>
              </a:ext>
            </a:extLst>
          </p:cNvPr>
          <p:cNvSpPr txBox="1"/>
          <p:nvPr/>
        </p:nvSpPr>
        <p:spPr>
          <a:xfrm>
            <a:off x="1447800" y="1905000"/>
            <a:ext cx="15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RFID Reader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F397BAF1-B0EF-4684-A731-777FF6C72333}"/>
              </a:ext>
            </a:extLst>
          </p:cNvPr>
          <p:cNvCxnSpPr>
            <a:cxnSpLocks/>
          </p:cNvCxnSpPr>
          <p:nvPr/>
        </p:nvCxnSpPr>
        <p:spPr>
          <a:xfrm>
            <a:off x="4800600" y="3200400"/>
            <a:ext cx="381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8AF6B9-1E03-465A-9E7C-EE171B33D4FE}"/>
              </a:ext>
            </a:extLst>
          </p:cNvPr>
          <p:cNvSpPr/>
          <p:nvPr/>
        </p:nvSpPr>
        <p:spPr>
          <a:xfrm>
            <a:off x="5029200" y="2743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EE27B21-E4AB-4C85-B589-12DFA35F0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0"/>
            <a:ext cx="1099475" cy="10994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29B25E9-0AE4-4434-8623-F70D1ADA404B}"/>
              </a:ext>
            </a:extLst>
          </p:cNvPr>
          <p:cNvSpPr txBox="1"/>
          <p:nvPr/>
        </p:nvSpPr>
        <p:spPr>
          <a:xfrm>
            <a:off x="50292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ERP Database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72127E8E-DE65-4A53-B6F9-4698A6D788DF}"/>
              </a:ext>
            </a:extLst>
          </p:cNvPr>
          <p:cNvCxnSpPr>
            <a:cxnSpLocks/>
          </p:cNvCxnSpPr>
          <p:nvPr/>
        </p:nvCxnSpPr>
        <p:spPr>
          <a:xfrm>
            <a:off x="6248400" y="32004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E4F7607-222F-4576-9D4C-CFCF064609FA}"/>
              </a:ext>
            </a:extLst>
          </p:cNvPr>
          <p:cNvSpPr/>
          <p:nvPr/>
        </p:nvSpPr>
        <p:spPr>
          <a:xfrm>
            <a:off x="6400800" y="2743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C0AD49ED-4D90-4E18-AEC9-4331F4BD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36899"/>
              </p:ext>
            </p:extLst>
          </p:nvPr>
        </p:nvGraphicFramePr>
        <p:xfrm>
          <a:off x="6934200" y="3048000"/>
          <a:ext cx="2075223" cy="149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861">
                  <a:extLst>
                    <a:ext uri="{9D8B030D-6E8A-4147-A177-3AD203B41FA5}">
                      <a16:colId xmlns="" xmlns:a16="http://schemas.microsoft.com/office/drawing/2014/main" val="1717729154"/>
                    </a:ext>
                  </a:extLst>
                </a:gridCol>
                <a:gridCol w="482807">
                  <a:extLst>
                    <a:ext uri="{9D8B030D-6E8A-4147-A177-3AD203B41FA5}">
                      <a16:colId xmlns="" xmlns:a16="http://schemas.microsoft.com/office/drawing/2014/main" val="3116288987"/>
                    </a:ext>
                  </a:extLst>
                </a:gridCol>
                <a:gridCol w="389634">
                  <a:extLst>
                    <a:ext uri="{9D8B030D-6E8A-4147-A177-3AD203B41FA5}">
                      <a16:colId xmlns="" xmlns:a16="http://schemas.microsoft.com/office/drawing/2014/main" val="2926943184"/>
                    </a:ext>
                  </a:extLst>
                </a:gridCol>
                <a:gridCol w="592921">
                  <a:extLst>
                    <a:ext uri="{9D8B030D-6E8A-4147-A177-3AD203B41FA5}">
                      <a16:colId xmlns="" xmlns:a16="http://schemas.microsoft.com/office/drawing/2014/main" val="37824466"/>
                    </a:ext>
                  </a:extLst>
                </a:gridCol>
              </a:tblGrid>
              <a:tr h="14242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Shipment verification for dispatch no 12345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1" marR="71211" marT="35606" marB="3560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2314539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SKU Code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Planned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Difference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112385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123456781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0288686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123456782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174231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123456783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435764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123456784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5592309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123456785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4291715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123456786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260252"/>
                  </a:ext>
                </a:extLst>
              </a:tr>
              <a:tr h="1424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123456787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334124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240BE1-6706-4E39-9A15-EACE31E663E6}"/>
              </a:ext>
            </a:extLst>
          </p:cNvPr>
          <p:cNvSpPr txBox="1"/>
          <p:nvPr/>
        </p:nvSpPr>
        <p:spPr>
          <a:xfrm>
            <a:off x="6869223" y="2514600"/>
            <a:ext cx="227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Reporting to customer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826926A-F3C0-46C9-88D2-E63EE838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19400"/>
            <a:ext cx="838200" cy="619779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="" xmlns:a16="http://schemas.microsoft.com/office/drawing/2014/main" id="{6CC9012C-4243-4226-94BE-AA588C587AC8}"/>
              </a:ext>
            </a:extLst>
          </p:cNvPr>
          <p:cNvSpPr/>
          <p:nvPr/>
        </p:nvSpPr>
        <p:spPr>
          <a:xfrm rot="5400000">
            <a:off x="5023194" y="3282606"/>
            <a:ext cx="325315" cy="18373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973F964-333C-4645-A6D1-7C8B23EE038E}"/>
              </a:ext>
            </a:extLst>
          </p:cNvPr>
          <p:cNvSpPr txBox="1"/>
          <p:nvPr/>
        </p:nvSpPr>
        <p:spPr>
          <a:xfrm>
            <a:off x="4419600" y="4648200"/>
            <a:ext cx="41357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 DB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ym typeface="Wingdings" panose="05000000000000000000" pitchFamily="2" charset="2"/>
              </a:rPr>
              <a:t>ERP </a:t>
            </a:r>
            <a:r>
              <a:rPr lang="en-US" sz="1600" b="1" dirty="0">
                <a:sym typeface="Wingdings" panose="05000000000000000000" pitchFamily="2" charset="2"/>
              </a:rPr>
              <a:t>Options:</a:t>
            </a:r>
            <a:endParaRPr lang="en-US" sz="1600" b="1" dirty="0"/>
          </a:p>
          <a:p>
            <a:pPr marL="285750" indent="-285750">
              <a:buFontTx/>
              <a:buChar char="-"/>
            </a:pPr>
            <a:r>
              <a:rPr lang="en-US" sz="1600" dirty="0"/>
              <a:t>API Integration with </a:t>
            </a:r>
            <a:r>
              <a:rPr lang="en-US" sz="1600" dirty="0" smtClean="0"/>
              <a:t>cloud server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Daily file drop &amp; upload on </a:t>
            </a:r>
            <a:r>
              <a:rPr lang="en-US" sz="1600" dirty="0" smtClean="0"/>
              <a:t>cloud server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Final decision will be as per mutual convenience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9" name="Right Brace 28">
            <a:extLst>
              <a:ext uri="{FF2B5EF4-FFF2-40B4-BE49-F238E27FC236}">
                <a16:creationId xmlns="" xmlns:a16="http://schemas.microsoft.com/office/drawing/2014/main" id="{91CFF23E-7631-4EC9-B43F-22AF5B152937}"/>
              </a:ext>
            </a:extLst>
          </p:cNvPr>
          <p:cNvSpPr/>
          <p:nvPr/>
        </p:nvSpPr>
        <p:spPr>
          <a:xfrm rot="5400000">
            <a:off x="2209800" y="2895600"/>
            <a:ext cx="228599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77FE36B-7B05-4CBC-BFFB-506259B034F0}"/>
              </a:ext>
            </a:extLst>
          </p:cNvPr>
          <p:cNvSpPr txBox="1"/>
          <p:nvPr/>
        </p:nvSpPr>
        <p:spPr>
          <a:xfrm>
            <a:off x="152400" y="4267200"/>
            <a:ext cx="4135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Reader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ym typeface="Wingdings" panose="05000000000000000000" pitchFamily="2" charset="2"/>
              </a:rPr>
              <a:t>STA DB </a:t>
            </a:r>
            <a:r>
              <a:rPr lang="en-US" sz="1600" b="1" dirty="0">
                <a:sym typeface="Wingdings" panose="05000000000000000000" pitchFamily="2" charset="2"/>
              </a:rPr>
              <a:t>Options:</a:t>
            </a:r>
            <a:endParaRPr lang="en-US" sz="1600" b="1" dirty="0"/>
          </a:p>
          <a:p>
            <a:r>
              <a:rPr lang="en-US" sz="1600" dirty="0"/>
              <a:t>We will store data on a cloud server dedicated to client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819400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t="11631" b="11950"/>
          <a:stretch/>
        </p:blipFill>
        <p:spPr>
          <a:xfrm>
            <a:off x="1676400" y="2819400"/>
            <a:ext cx="747117" cy="57093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F397BAF1-B0EF-4684-A731-777FF6C72333}"/>
              </a:ext>
            </a:extLst>
          </p:cNvPr>
          <p:cNvCxnSpPr>
            <a:cxnSpLocks/>
          </p:cNvCxnSpPr>
          <p:nvPr/>
        </p:nvCxnSpPr>
        <p:spPr>
          <a:xfrm>
            <a:off x="3352800" y="3200400"/>
            <a:ext cx="533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F397BAF1-B0EF-4684-A731-777FF6C72333}"/>
              </a:ext>
            </a:extLst>
          </p:cNvPr>
          <p:cNvCxnSpPr>
            <a:cxnSpLocks/>
          </p:cNvCxnSpPr>
          <p:nvPr/>
        </p:nvCxnSpPr>
        <p:spPr>
          <a:xfrm>
            <a:off x="990600" y="3276600"/>
            <a:ext cx="533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839200" cy="18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5266" y="3222416"/>
            <a:ext cx="8720136" cy="2864050"/>
            <a:chOff x="10" y="1935"/>
            <a:chExt cx="5686" cy="191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5" t="14862" r="19376" b="55000"/>
            <a:stretch>
              <a:fillRect/>
            </a:stretch>
          </p:blipFill>
          <p:spPr bwMode="auto">
            <a:xfrm>
              <a:off x="11" y="2175"/>
              <a:ext cx="5685" cy="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6875" t="14862" r="19376" b="5500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0" y="1935"/>
              <a:ext cx="2263" cy="253"/>
            </a:xfrm>
            <a:prstGeom prst="rect">
              <a:avLst/>
            </a:prstGeom>
            <a:gradFill rotWithShape="0">
              <a:gsLst>
                <a:gs pos="0">
                  <a:srgbClr val="8383FF"/>
                </a:gs>
                <a:gs pos="100000">
                  <a:srgbClr val="6565C9"/>
                </a:gs>
              </a:gsLst>
              <a:lin ang="5400000" scaled="1"/>
            </a:gradFill>
            <a:ln w="9360" cap="sq">
              <a:solidFill>
                <a:srgbClr val="9393FC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Sample Project Plan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143000" y="609600"/>
            <a:ext cx="6234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Implementation - Methodology</a:t>
            </a:r>
          </a:p>
        </p:txBody>
      </p:sp>
    </p:spTree>
    <p:extLst>
      <p:ext uri="{BB962C8B-B14F-4D97-AF65-F5344CB8AC3E}">
        <p14:creationId xmlns:p14="http://schemas.microsoft.com/office/powerpoint/2010/main" val="31457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3429000" y="762000"/>
            <a:ext cx="23622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Client 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199" r="1964"/>
          <a:stretch/>
        </p:blipFill>
        <p:spPr>
          <a:xfrm>
            <a:off x="5486400" y="1905000"/>
            <a:ext cx="2838734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12" t="10890" r="4068" b="12945"/>
          <a:stretch/>
        </p:blipFill>
        <p:spPr>
          <a:xfrm>
            <a:off x="1066800" y="1447800"/>
            <a:ext cx="3581400" cy="168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493" t="3082" r="4022" b="4312"/>
          <a:stretch/>
        </p:blipFill>
        <p:spPr>
          <a:xfrm>
            <a:off x="1600200" y="3048000"/>
            <a:ext cx="1981200" cy="1522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495800"/>
            <a:ext cx="251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Kenny’s Trend (Africa)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1" t="3411" r="1592"/>
          <a:stretch/>
        </p:blipFill>
        <p:spPr>
          <a:xfrm>
            <a:off x="5257800" y="3581400"/>
            <a:ext cx="3048000" cy="1867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25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Bafena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Classic </a:t>
            </a:r>
          </a:p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Chitradurga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521"/>
            <a:ext cx="9144000" cy="4266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5000" y="533400"/>
            <a:ext cx="695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tabLst>
                <a:tab pos="365760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Proposed hardware's 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839200" cy="441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2600" y="533400"/>
            <a:ext cx="4903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tabLst>
                <a:tab pos="365760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Technology Partners 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57298"/>
            <a:ext cx="6477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OUR STRENGTH : </a:t>
            </a:r>
          </a:p>
          <a:p>
            <a:pPr algn="ctr"/>
            <a:r>
              <a:rPr lang="en-IN" sz="2800" b="1" dirty="0" smtClean="0"/>
              <a:t> </a:t>
            </a:r>
            <a:r>
              <a:rPr lang="en-IN" sz="3200" b="1" dirty="0" smtClean="0">
                <a:solidFill>
                  <a:srgbClr val="C00000"/>
                </a:solidFill>
              </a:rPr>
              <a:t>245</a:t>
            </a:r>
            <a:r>
              <a:rPr lang="en-IN" sz="2800" b="1" dirty="0" smtClean="0"/>
              <a:t>  DEDICATED MEMBERS</a:t>
            </a:r>
            <a:endParaRPr lang="en-IN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treng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14620"/>
            <a:ext cx="6553200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7215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Customer Support – Escalation Matrix</a:t>
            </a:r>
            <a:endParaRPr lang="en-IN" sz="28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30161"/>
            <a:ext cx="5487194" cy="1198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Goal: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 Improve Your Working Relationship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With Support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and Take the Most of it</a:t>
            </a:r>
          </a:p>
        </p:txBody>
      </p:sp>
      <p:graphicFrame>
        <p:nvGraphicFramePr>
          <p:cNvPr id="6" name="Object 7"/>
          <p:cNvGraphicFramePr/>
          <p:nvPr>
            <p:extLst>
              <p:ext uri="{D42A27DB-BD31-4B8C-83A1-F6EECF244321}">
                <p14:modId xmlns:p14="http://schemas.microsoft.com/office/powerpoint/2010/main" val="3072497232"/>
              </p:ext>
            </p:extLst>
          </p:nvPr>
        </p:nvGraphicFramePr>
        <p:xfrm>
          <a:off x="5791200" y="2122993"/>
          <a:ext cx="12684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Art" r:id="rId3" imgW="1268730" imgH="1097280" progId="MS_ClipArt_Gallery.2">
                  <p:embed/>
                </p:oleObj>
              </mc:Choice>
              <mc:Fallback>
                <p:oleObj name="ClipArt" r:id="rId3" imgW="1268730" imgH="10972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22993"/>
                        <a:ext cx="126841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/>
          <p:nvPr>
            <p:extLst>
              <p:ext uri="{D42A27DB-BD31-4B8C-83A1-F6EECF244321}">
                <p14:modId xmlns:p14="http://schemas.microsoft.com/office/powerpoint/2010/main" val="3377011645"/>
              </p:ext>
            </p:extLst>
          </p:nvPr>
        </p:nvGraphicFramePr>
        <p:xfrm>
          <a:off x="7315200" y="1208593"/>
          <a:ext cx="16478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Art" r:id="rId5" imgW="1647825" imgH="800100" progId="MS_ClipArt_Gallery.2">
                  <p:embed/>
                </p:oleObj>
              </mc:Choice>
              <mc:Fallback>
                <p:oleObj name="ClipArt" r:id="rId5" imgW="1647825" imgH="8001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208593"/>
                        <a:ext cx="16478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/>
          <p:nvPr>
            <p:extLst>
              <p:ext uri="{D42A27DB-BD31-4B8C-83A1-F6EECF244321}">
                <p14:modId xmlns:p14="http://schemas.microsoft.com/office/powerpoint/2010/main" val="307051028"/>
              </p:ext>
            </p:extLst>
          </p:nvPr>
        </p:nvGraphicFramePr>
        <p:xfrm>
          <a:off x="4343400" y="2808793"/>
          <a:ext cx="10128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ClipArt" r:id="rId7" imgW="1012825" imgH="1227455" progId="MS_ClipArt_Gallery.2">
                  <p:embed/>
                </p:oleObj>
              </mc:Choice>
              <mc:Fallback>
                <p:oleObj name="ClipArt" r:id="rId7" imgW="1012825" imgH="122745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08793"/>
                        <a:ext cx="101282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/>
          <p:nvPr>
            <p:extLst>
              <p:ext uri="{D42A27DB-BD31-4B8C-83A1-F6EECF244321}">
                <p14:modId xmlns:p14="http://schemas.microsoft.com/office/powerpoint/2010/main" val="3394763769"/>
              </p:ext>
            </p:extLst>
          </p:nvPr>
        </p:nvGraphicFramePr>
        <p:xfrm>
          <a:off x="611188" y="5039231"/>
          <a:ext cx="121285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lipArt" r:id="rId9" imgW="1212850" imgH="1211580" progId="MS_ClipArt_Gallery.2">
                  <p:embed/>
                </p:oleObj>
              </mc:Choice>
              <mc:Fallback>
                <p:oleObj name="ClipArt" r:id="rId9" imgW="1212850" imgH="12115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39231"/>
                        <a:ext cx="121285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676400" y="4866193"/>
            <a:ext cx="614363" cy="3762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50790" y="4903235"/>
            <a:ext cx="167830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dirty="0" smtClean="0"/>
              <a:t>Technical Support</a:t>
            </a:r>
            <a:endParaRPr lang="en-US" sz="1600" b="1" i="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792788" y="3113593"/>
            <a:ext cx="300973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i="0" dirty="0" smtClean="0"/>
              <a:t>Asst. General Manager- Technical</a:t>
            </a:r>
            <a:endParaRPr lang="en-US" sz="1600" b="1" i="0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469189" y="1973554"/>
            <a:ext cx="1674812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i="0" dirty="0" smtClean="0"/>
              <a:t>Branch Head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dirty="0" smtClean="0"/>
              <a:t>&amp;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dirty="0" smtClean="0"/>
              <a:t>General Manager</a:t>
            </a:r>
            <a:endParaRPr lang="en-US" sz="1600" b="1" i="0" dirty="0"/>
          </a:p>
        </p:txBody>
      </p:sp>
      <p:graphicFrame>
        <p:nvGraphicFramePr>
          <p:cNvPr id="14" name="Object 18"/>
          <p:cNvGraphicFramePr/>
          <p:nvPr>
            <p:extLst>
              <p:ext uri="{D42A27DB-BD31-4B8C-83A1-F6EECF244321}">
                <p14:modId xmlns:p14="http://schemas.microsoft.com/office/powerpoint/2010/main" val="3119552423"/>
              </p:ext>
            </p:extLst>
          </p:nvPr>
        </p:nvGraphicFramePr>
        <p:xfrm>
          <a:off x="2286000" y="3799393"/>
          <a:ext cx="155416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Art" r:id="rId11" imgW="1554480" imgH="1189355" progId="MS_ClipArt_Gallery.2">
                  <p:embed/>
                </p:oleObj>
              </mc:Choice>
              <mc:Fallback>
                <p:oleObj name="ClipArt" r:id="rId11" imgW="1554480" imgH="1189355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99393"/>
                        <a:ext cx="1554163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268788" y="3994457"/>
            <a:ext cx="2626995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600" b="1" dirty="0" smtClean="0"/>
              <a:t>Manager – Technical Support</a:t>
            </a:r>
            <a:endParaRPr lang="en-US" sz="1600" b="1" i="0" dirty="0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3810000" y="3875593"/>
            <a:ext cx="458788" cy="301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V="1">
            <a:off x="5334000" y="3113593"/>
            <a:ext cx="458788" cy="301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V="1">
            <a:off x="7010400" y="1970593"/>
            <a:ext cx="458788" cy="3016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="" xmlns:a16="http://schemas.microsoft.com/office/drawing/2014/main" id="{54EE57D8-EA22-4B53-A2C9-395D13818A6B}"/>
              </a:ext>
            </a:extLst>
          </p:cNvPr>
          <p:cNvSpPr txBox="1">
            <a:spLocks/>
          </p:cNvSpPr>
          <p:nvPr/>
        </p:nvSpPr>
        <p:spPr>
          <a:xfrm>
            <a:off x="1447800" y="2590800"/>
            <a:ext cx="7043927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Thank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you !</a:t>
            </a:r>
            <a:endParaRPr lang="en-GB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553"/>
            <a:ext cx="9144000" cy="59840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04753"/>
            <a:ext cx="1857143" cy="15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362200" y="1828799"/>
            <a:ext cx="6019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2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79624"/>
            <a:ext cx="3000375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39" y="186054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953000"/>
            <a:ext cx="372427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81200"/>
            <a:ext cx="24384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533400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ERP Integration</a:t>
            </a:r>
          </a:p>
        </p:txBody>
      </p:sp>
    </p:spTree>
    <p:extLst>
      <p:ext uri="{BB962C8B-B14F-4D97-AF65-F5344CB8AC3E}">
        <p14:creationId xmlns:p14="http://schemas.microsoft.com/office/powerpoint/2010/main" val="40769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661" y="381000"/>
            <a:ext cx="7622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Our Reach – </a:t>
            </a:r>
            <a:r>
              <a:rPr lang="en-US" sz="36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18 </a:t>
            </a:r>
            <a:r>
              <a:rPr lang="en-US" sz="36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Branch </a:t>
            </a:r>
            <a:r>
              <a:rPr lang="en-US" sz="3600" dirty="0" smtClean="0">
                <a:solidFill>
                  <a:srgbClr val="000000"/>
                </a:solidFill>
                <a:latin typeface="Bernard MT Condensed" panose="02050806060905020404" pitchFamily="18" charset="0"/>
              </a:rPr>
              <a:t>Across </a:t>
            </a:r>
            <a:r>
              <a:rPr lang="en-US" sz="36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India &amp; UAE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001000" cy="36677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4724400"/>
            <a:ext cx="814393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Delhi 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Mumbai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Bangalore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Chennai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Hyderabad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Ahmedabad Kolkata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Kochi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Coimbatore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Madurai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Pune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Silvassa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Chandigarh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Trivandrum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Alleppey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Thrissur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Calicut </a:t>
            </a:r>
            <a:r>
              <a:rPr lang="en-I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Kannur </a:t>
            </a:r>
          </a:p>
        </p:txBody>
      </p:sp>
    </p:spTree>
    <p:extLst>
      <p:ext uri="{BB962C8B-B14F-4D97-AF65-F5344CB8AC3E}">
        <p14:creationId xmlns:p14="http://schemas.microsoft.com/office/powerpoint/2010/main" val="1084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15"/>
          <a:stretch/>
        </p:blipFill>
        <p:spPr>
          <a:xfrm>
            <a:off x="34162" y="1446663"/>
            <a:ext cx="9033638" cy="4881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457200"/>
            <a:ext cx="5304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tabLst>
                <a:tab pos="365760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Solutions Overview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838200" y="762000"/>
            <a:ext cx="64008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@ Garment factory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E4589E7-4820-4208-8760-E53C66EB97E8}"/>
              </a:ext>
            </a:extLst>
          </p:cNvPr>
          <p:cNvSpPr/>
          <p:nvPr/>
        </p:nvSpPr>
        <p:spPr>
          <a:xfrm>
            <a:off x="117835" y="24384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31CCD-411A-4095-B3D7-5BCEBB39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19" y="3657600"/>
            <a:ext cx="1367281" cy="1830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F549F2-38BC-4464-8D97-CAD60C01FB4B}"/>
              </a:ext>
            </a:extLst>
          </p:cNvPr>
          <p:cNvSpPr txBox="1"/>
          <p:nvPr/>
        </p:nvSpPr>
        <p:spPr>
          <a:xfrm>
            <a:off x="457201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Attach RFID tags to garments at packing stage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5C08150-BC9C-4F53-B818-67E6E0CC6D42}"/>
              </a:ext>
            </a:extLst>
          </p:cNvPr>
          <p:cNvSpPr/>
          <p:nvPr/>
        </p:nvSpPr>
        <p:spPr>
          <a:xfrm>
            <a:off x="2784835" y="24384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3A3EB0-BBEF-44EA-90DA-05C13454A7F1}"/>
              </a:ext>
            </a:extLst>
          </p:cNvPr>
          <p:cNvSpPr txBox="1"/>
          <p:nvPr/>
        </p:nvSpPr>
        <p:spPr>
          <a:xfrm>
            <a:off x="3200400" y="2362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packed &amp; boxed garments through RFID tunnel reader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4C63D1-D11D-45AF-86ED-CC46744BC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657600"/>
            <a:ext cx="2362200" cy="17632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B207FB3-3B4D-4940-AAB8-B91792FED8ED}"/>
              </a:ext>
            </a:extLst>
          </p:cNvPr>
          <p:cNvCxnSpPr/>
          <p:nvPr/>
        </p:nvCxnSpPr>
        <p:spPr>
          <a:xfrm>
            <a:off x="2514600" y="4419600"/>
            <a:ext cx="533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C63211-2A18-4114-BF0A-C7226AC8ACB4}"/>
              </a:ext>
            </a:extLst>
          </p:cNvPr>
          <p:cNvSpPr/>
          <p:nvPr/>
        </p:nvSpPr>
        <p:spPr>
          <a:xfrm>
            <a:off x="5943600" y="24384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E2E39B-E9E0-42D6-9429-32DDFD587C89}"/>
              </a:ext>
            </a:extLst>
          </p:cNvPr>
          <p:cNvSpPr txBox="1"/>
          <p:nvPr/>
        </p:nvSpPr>
        <p:spPr>
          <a:xfrm>
            <a:off x="6324600" y="2362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Instantly verify items basis quantity and SKU codes for dispatch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C42D71F-2144-46B2-B775-B67C1F07582B}"/>
              </a:ext>
            </a:extLst>
          </p:cNvPr>
          <p:cNvCxnSpPr/>
          <p:nvPr/>
        </p:nvCxnSpPr>
        <p:spPr>
          <a:xfrm>
            <a:off x="5562600" y="4419600"/>
            <a:ext cx="533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C854839B-5932-4312-82E8-68EFA4B6B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51534"/>
              </p:ext>
            </p:extLst>
          </p:nvPr>
        </p:nvGraphicFramePr>
        <p:xfrm>
          <a:off x="6172200" y="3657600"/>
          <a:ext cx="2664716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100">
                  <a:extLst>
                    <a:ext uri="{9D8B030D-6E8A-4147-A177-3AD203B41FA5}">
                      <a16:colId xmlns="" xmlns:a16="http://schemas.microsoft.com/office/drawing/2014/main" val="1717729154"/>
                    </a:ext>
                  </a:extLst>
                </a:gridCol>
                <a:gridCol w="619954">
                  <a:extLst>
                    <a:ext uri="{9D8B030D-6E8A-4147-A177-3AD203B41FA5}">
                      <a16:colId xmlns="" xmlns:a16="http://schemas.microsoft.com/office/drawing/2014/main" val="3116288987"/>
                    </a:ext>
                  </a:extLst>
                </a:gridCol>
                <a:gridCol w="500314">
                  <a:extLst>
                    <a:ext uri="{9D8B030D-6E8A-4147-A177-3AD203B41FA5}">
                      <a16:colId xmlns="" xmlns:a16="http://schemas.microsoft.com/office/drawing/2014/main" val="2926943184"/>
                    </a:ext>
                  </a:extLst>
                </a:gridCol>
                <a:gridCol w="761348">
                  <a:extLst>
                    <a:ext uri="{9D8B030D-6E8A-4147-A177-3AD203B41FA5}">
                      <a16:colId xmlns="" xmlns:a16="http://schemas.microsoft.com/office/drawing/2014/main" val="37824466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Shipment verification for dispatch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2314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SKU Code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Planned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Actual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Difference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112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02886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174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435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55923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4291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260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334124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D59451-C7D8-4913-8BB1-7220B78D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63338" y="4161887"/>
            <a:ext cx="1764771" cy="799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BCA698-B673-4CFA-93D3-8EBD7CB2958C}"/>
              </a:ext>
            </a:extLst>
          </p:cNvPr>
          <p:cNvSpPr txBox="1"/>
          <p:nvPr/>
        </p:nvSpPr>
        <p:spPr>
          <a:xfrm>
            <a:off x="3352800" y="1371600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Process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1676400" y="457200"/>
            <a:ext cx="5410200" cy="584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@ Warehouse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E4589E7-4820-4208-8760-E53C66EB97E8}"/>
              </a:ext>
            </a:extLst>
          </p:cNvPr>
          <p:cNvSpPr/>
          <p:nvPr/>
        </p:nvSpPr>
        <p:spPr>
          <a:xfrm>
            <a:off x="164244" y="1219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5C08150-BC9C-4F53-B818-67E6E0CC6D42}"/>
              </a:ext>
            </a:extLst>
          </p:cNvPr>
          <p:cNvSpPr/>
          <p:nvPr/>
        </p:nvSpPr>
        <p:spPr>
          <a:xfrm>
            <a:off x="2590800" y="1219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3A3EB0-BBEF-44EA-90DA-05C13454A7F1}"/>
              </a:ext>
            </a:extLst>
          </p:cNvPr>
          <p:cNvSpPr txBox="1"/>
          <p:nvPr/>
        </p:nvSpPr>
        <p:spPr>
          <a:xfrm>
            <a:off x="625385" y="1192916"/>
            <a:ext cx="188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packed &amp; boxed garments through RFID tunnel reader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8B207FB3-3B4D-4940-AAB8-B91792FED8ED}"/>
              </a:ext>
            </a:extLst>
          </p:cNvPr>
          <p:cNvCxnSpPr/>
          <p:nvPr/>
        </p:nvCxnSpPr>
        <p:spPr>
          <a:xfrm flipV="1">
            <a:off x="1447800" y="2667000"/>
            <a:ext cx="457200" cy="15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2E39B-E9E0-42D6-9429-32DDFD587C89}"/>
              </a:ext>
            </a:extLst>
          </p:cNvPr>
          <p:cNvSpPr txBox="1"/>
          <p:nvPr/>
        </p:nvSpPr>
        <p:spPr>
          <a:xfrm>
            <a:off x="2971801" y="1143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Instantly verify items basis quantity and SKU codes for </a:t>
            </a:r>
            <a:r>
              <a:rPr lang="en-US" dirty="0" err="1"/>
              <a:t>inwarding</a:t>
            </a:r>
            <a:r>
              <a:rPr lang="en-US" dirty="0"/>
              <a:t> &amp; assign a time stamp for picking one FIFO basis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854839B-5932-4312-82E8-68EFA4B6B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97853"/>
              </p:ext>
            </p:extLst>
          </p:nvPr>
        </p:nvGraphicFramePr>
        <p:xfrm>
          <a:off x="1905000" y="2286000"/>
          <a:ext cx="2362199" cy="156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198">
                  <a:extLst>
                    <a:ext uri="{9D8B030D-6E8A-4147-A177-3AD203B41FA5}">
                      <a16:colId xmlns="" xmlns:a16="http://schemas.microsoft.com/office/drawing/2014/main" val="1717729154"/>
                    </a:ext>
                  </a:extLst>
                </a:gridCol>
                <a:gridCol w="549572">
                  <a:extLst>
                    <a:ext uri="{9D8B030D-6E8A-4147-A177-3AD203B41FA5}">
                      <a16:colId xmlns="" xmlns:a16="http://schemas.microsoft.com/office/drawing/2014/main" val="3116288987"/>
                    </a:ext>
                  </a:extLst>
                </a:gridCol>
                <a:gridCol w="443515">
                  <a:extLst>
                    <a:ext uri="{9D8B030D-6E8A-4147-A177-3AD203B41FA5}">
                      <a16:colId xmlns="" xmlns:a16="http://schemas.microsoft.com/office/drawing/2014/main" val="2926943184"/>
                    </a:ext>
                  </a:extLst>
                </a:gridCol>
                <a:gridCol w="674914">
                  <a:extLst>
                    <a:ext uri="{9D8B030D-6E8A-4147-A177-3AD203B41FA5}">
                      <a16:colId xmlns="" xmlns:a16="http://schemas.microsoft.com/office/drawing/2014/main" val="37824466"/>
                    </a:ext>
                  </a:extLst>
                </a:gridCol>
              </a:tblGrid>
              <a:tr h="1464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Shipment verification for dispatch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2314539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SKU Code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Planned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Actual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Difference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11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0288686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174231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435764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5592309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4291715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2602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BCA698-B673-4CFA-93D3-8EBD7CB2958C}"/>
              </a:ext>
            </a:extLst>
          </p:cNvPr>
          <p:cNvSpPr txBox="1"/>
          <p:nvPr/>
        </p:nvSpPr>
        <p:spPr>
          <a:xfrm>
            <a:off x="3124200" y="838200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Process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4C63D1-D11D-45AF-86ED-CC46744B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1295400" cy="834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352056-7B32-4984-887B-B18DDC640950}"/>
              </a:ext>
            </a:extLst>
          </p:cNvPr>
          <p:cNvSpPr txBox="1"/>
          <p:nvPr/>
        </p:nvSpPr>
        <p:spPr>
          <a:xfrm>
            <a:off x="625384" y="958168"/>
            <a:ext cx="19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warding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E42FB1-9536-4864-8484-DC6D0D37488A}"/>
              </a:ext>
            </a:extLst>
          </p:cNvPr>
          <p:cNvSpPr/>
          <p:nvPr/>
        </p:nvSpPr>
        <p:spPr>
          <a:xfrm>
            <a:off x="117835" y="3886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C66856-3239-4BCF-8082-7B187492156A}"/>
              </a:ext>
            </a:extLst>
          </p:cNvPr>
          <p:cNvSpPr txBox="1"/>
          <p:nvPr/>
        </p:nvSpPr>
        <p:spPr>
          <a:xfrm>
            <a:off x="381000" y="3599870"/>
            <a:ext cx="19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Racking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989F009-AFF3-4BB1-80BA-4E5F4854AAFD}"/>
              </a:ext>
            </a:extLst>
          </p:cNvPr>
          <p:cNvSpPr txBox="1"/>
          <p:nvPr/>
        </p:nvSpPr>
        <p:spPr>
          <a:xfrm>
            <a:off x="381000" y="3810000"/>
            <a:ext cx="315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Load pack list from </a:t>
            </a:r>
            <a:r>
              <a:rPr lang="en-US" dirty="0" smtClean="0"/>
              <a:t>ERP</a:t>
            </a:r>
            <a:endParaRPr lang="en-US" dirty="0"/>
          </a:p>
          <a:p>
            <a:r>
              <a:rPr lang="en-US" dirty="0"/>
              <a:t>- Select SKU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BC6B5C27-8E5F-4A3F-835B-5E4E823F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83994"/>
              </p:ext>
            </p:extLst>
          </p:nvPr>
        </p:nvGraphicFramePr>
        <p:xfrm>
          <a:off x="101600" y="4495800"/>
          <a:ext cx="15748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046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891754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Pick list for box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528B6B3-0748-4700-BD59-37A45CA7B1D2}"/>
              </a:ext>
            </a:extLst>
          </p:cNvPr>
          <p:cNvSpPr/>
          <p:nvPr/>
        </p:nvSpPr>
        <p:spPr>
          <a:xfrm>
            <a:off x="3948385" y="3922019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3657FD-4ACF-4DA9-A754-1E377EA6DE36}"/>
              </a:ext>
            </a:extLst>
          </p:cNvPr>
          <p:cNvSpPr txBox="1"/>
          <p:nvPr/>
        </p:nvSpPr>
        <p:spPr>
          <a:xfrm>
            <a:off x="4368848" y="3883155"/>
            <a:ext cx="4546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Scan rack barcode</a:t>
            </a:r>
          </a:p>
          <a:p>
            <a:r>
              <a:rPr lang="en-US" sz="1600" dirty="0"/>
              <a:t>- Select ‘rack tag’ option, put garment close to handheld reader</a:t>
            </a:r>
          </a:p>
          <a:p>
            <a:r>
              <a:rPr lang="en-US" sz="1600" dirty="0"/>
              <a:t>- Assign garment to rack location</a:t>
            </a:r>
          </a:p>
          <a:p>
            <a:r>
              <a:rPr lang="en-US" sz="1600" b="1" i="1" dirty="0" smtClean="0"/>
              <a:t>		Note</a:t>
            </a:r>
            <a:r>
              <a:rPr lang="en-US" sz="1600" b="1" i="1" dirty="0"/>
              <a:t>: Development </a:t>
            </a:r>
            <a:r>
              <a:rPr lang="en-US" sz="1600" b="1" i="1" dirty="0" err="1"/>
              <a:t>rqd</a:t>
            </a:r>
            <a:endParaRPr lang="en-US" sz="1600" b="1" i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B639F12F-3D17-4D18-A888-53E28C0E8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08696"/>
              </p:ext>
            </p:extLst>
          </p:nvPr>
        </p:nvGraphicFramePr>
        <p:xfrm>
          <a:off x="1752600" y="4495800"/>
          <a:ext cx="15748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046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891754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Pick list for box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FAF74047-892D-49BA-A36C-3B25F114C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95876"/>
              </p:ext>
            </p:extLst>
          </p:nvPr>
        </p:nvGraphicFramePr>
        <p:xfrm>
          <a:off x="4343400" y="2286000"/>
          <a:ext cx="4724400" cy="156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043">
                  <a:extLst>
                    <a:ext uri="{9D8B030D-6E8A-4147-A177-3AD203B41FA5}">
                      <a16:colId xmlns="" xmlns:a16="http://schemas.microsoft.com/office/drawing/2014/main" val="1717729154"/>
                    </a:ext>
                  </a:extLst>
                </a:gridCol>
                <a:gridCol w="1910414">
                  <a:extLst>
                    <a:ext uri="{9D8B030D-6E8A-4147-A177-3AD203B41FA5}">
                      <a16:colId xmlns="" xmlns:a16="http://schemas.microsoft.com/office/drawing/2014/main" val="3116288987"/>
                    </a:ext>
                  </a:extLst>
                </a:gridCol>
                <a:gridCol w="1032655">
                  <a:extLst>
                    <a:ext uri="{9D8B030D-6E8A-4147-A177-3AD203B41FA5}">
                      <a16:colId xmlns="" xmlns:a16="http://schemas.microsoft.com/office/drawing/2014/main" val="2926943184"/>
                    </a:ext>
                  </a:extLst>
                </a:gridCol>
                <a:gridCol w="542144">
                  <a:extLst>
                    <a:ext uri="{9D8B030D-6E8A-4147-A177-3AD203B41FA5}">
                      <a16:colId xmlns="" xmlns:a16="http://schemas.microsoft.com/office/drawing/2014/main" val="37824466"/>
                    </a:ext>
                  </a:extLst>
                </a:gridCol>
                <a:gridCol w="542144">
                  <a:extLst>
                    <a:ext uri="{9D8B030D-6E8A-4147-A177-3AD203B41FA5}">
                      <a16:colId xmlns="" xmlns:a16="http://schemas.microsoft.com/office/drawing/2014/main" val="3673395784"/>
                    </a:ext>
                  </a:extLst>
                </a:gridCol>
              </a:tblGrid>
              <a:tr h="8957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statement - warehouse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2314539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EPC – SGTIN 96 bits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Timestamp (</a:t>
                      </a:r>
                      <a:r>
                        <a:rPr lang="en-US" sz="1100" b="1" u="none" strike="noStrike" dirty="0" err="1">
                          <a:effectLst/>
                        </a:rPr>
                        <a:t>ddmmyyymmss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11238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123456781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011020191845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02886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121020190930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1742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301020192330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43576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123456782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050620191030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55923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100620191345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429171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300620191945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26025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1ECB70-2922-423C-8FA3-AEE51AF3A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797296" cy="797296"/>
          </a:xfrm>
          <a:prstGeom prst="rect">
            <a:avLst/>
          </a:prstGeom>
        </p:spPr>
      </p:pic>
      <p:pic>
        <p:nvPicPr>
          <p:cNvPr id="21" name="Picture 4" descr="Image result for packed shirt">
            <a:extLst>
              <a:ext uri="{FF2B5EF4-FFF2-40B4-BE49-F238E27FC236}">
                <a16:creationId xmlns="" xmlns:a16="http://schemas.microsoft.com/office/drawing/2014/main" id="{2C79A7DF-434F-4C31-BE4B-053F5DB5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24115"/>
            <a:ext cx="964235" cy="10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FD43A53-D95A-46A8-B7DC-70E102AB891B}"/>
              </a:ext>
            </a:extLst>
          </p:cNvPr>
          <p:cNvCxnSpPr/>
          <p:nvPr/>
        </p:nvCxnSpPr>
        <p:spPr>
          <a:xfrm>
            <a:off x="4343400" y="5181600"/>
            <a:ext cx="0" cy="113763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95A29F5-46CE-4C22-B7D1-F6F151055740}"/>
              </a:ext>
            </a:extLst>
          </p:cNvPr>
          <p:cNvGrpSpPr/>
          <p:nvPr/>
        </p:nvGrpSpPr>
        <p:grpSpPr>
          <a:xfrm rot="20158172">
            <a:off x="5155123" y="5517571"/>
            <a:ext cx="561621" cy="485208"/>
            <a:chOff x="5899017" y="5561127"/>
            <a:chExt cx="473990" cy="41901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948B096-B14A-436D-B030-420DBB933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9017" y="5561127"/>
              <a:ext cx="473989" cy="15252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87A1C9C-6FF3-4156-8355-FF467E97E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9017" y="5713649"/>
              <a:ext cx="473989" cy="60406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975B5B6-6AD5-40F3-89BE-984D542E82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4550" y="5719866"/>
              <a:ext cx="448457" cy="26027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13944" t="8307" r="3597" b="40445"/>
          <a:stretch/>
        </p:blipFill>
        <p:spPr>
          <a:xfrm>
            <a:off x="5486400" y="5163845"/>
            <a:ext cx="1188492" cy="108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17559" t="18139" r="18640" b="17007"/>
          <a:stretch/>
        </p:blipFill>
        <p:spPr>
          <a:xfrm rot="19565593">
            <a:off x="7390097" y="1661409"/>
            <a:ext cx="633358" cy="46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1447800" y="228600"/>
            <a:ext cx="51816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@ Warehouse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BCA698-B673-4CFA-93D3-8EBD7CB2958C}"/>
              </a:ext>
            </a:extLst>
          </p:cNvPr>
          <p:cNvSpPr txBox="1"/>
          <p:nvPr/>
        </p:nvSpPr>
        <p:spPr>
          <a:xfrm>
            <a:off x="2743200" y="762000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Process overview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0E42FB1-9536-4864-8484-DC6D0D37488A}"/>
              </a:ext>
            </a:extLst>
          </p:cNvPr>
          <p:cNvSpPr/>
          <p:nvPr/>
        </p:nvSpPr>
        <p:spPr>
          <a:xfrm>
            <a:off x="152400" y="1182574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C66856-3239-4BCF-8082-7B187492156A}"/>
              </a:ext>
            </a:extLst>
          </p:cNvPr>
          <p:cNvSpPr txBox="1"/>
          <p:nvPr/>
        </p:nvSpPr>
        <p:spPr>
          <a:xfrm>
            <a:off x="304800" y="3429000"/>
            <a:ext cx="19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Dispatch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89F009-AFF3-4BB1-80BA-4E5F4854AAFD}"/>
              </a:ext>
            </a:extLst>
          </p:cNvPr>
          <p:cNvSpPr txBox="1"/>
          <p:nvPr/>
        </p:nvSpPr>
        <p:spPr>
          <a:xfrm>
            <a:off x="457200" y="1066800"/>
            <a:ext cx="3155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Load pick list from </a:t>
            </a:r>
            <a:r>
              <a:rPr lang="en-US" sz="1600" dirty="0" smtClean="0"/>
              <a:t>ERP</a:t>
            </a:r>
            <a:endParaRPr lang="en-US" sz="1600" dirty="0"/>
          </a:p>
          <a:p>
            <a:r>
              <a:rPr lang="en-US" sz="1600" dirty="0"/>
              <a:t>- Select SKU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C6B5C27-8E5F-4A3F-835B-5E4E823F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42698"/>
              </p:ext>
            </p:extLst>
          </p:nvPr>
        </p:nvGraphicFramePr>
        <p:xfrm>
          <a:off x="101600" y="1958222"/>
          <a:ext cx="15748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046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891754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Pick list for box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5528B6B3-0748-4700-BD59-37A45CA7B1D2}"/>
              </a:ext>
            </a:extLst>
          </p:cNvPr>
          <p:cNvSpPr/>
          <p:nvPr/>
        </p:nvSpPr>
        <p:spPr>
          <a:xfrm>
            <a:off x="3525305" y="1105724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3657FD-4ACF-4DA9-A754-1E377EA6DE36}"/>
              </a:ext>
            </a:extLst>
          </p:cNvPr>
          <p:cNvSpPr txBox="1"/>
          <p:nvPr/>
        </p:nvSpPr>
        <p:spPr>
          <a:xfrm>
            <a:off x="3886200" y="1066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‘find tag’ option </a:t>
            </a:r>
          </a:p>
          <a:p>
            <a:r>
              <a:rPr lang="en-US" sz="1600" b="1" i="1" dirty="0"/>
              <a:t>Note: </a:t>
            </a:r>
            <a:r>
              <a:rPr lang="en-US" sz="1600" b="1" i="1" dirty="0" smtClean="0"/>
              <a:t>Development </a:t>
            </a:r>
            <a:r>
              <a:rPr lang="en-US" sz="1600" b="1" i="1" dirty="0" err="1" smtClean="0"/>
              <a:t>rqd</a:t>
            </a:r>
            <a:endParaRPr lang="en-US" sz="1600" b="1" i="1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3364891-B74C-42A5-A12E-D4811A2F0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812329" cy="8123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C2D182A-B7AF-4CFC-8BEF-4ABE19E436CD}"/>
              </a:ext>
            </a:extLst>
          </p:cNvPr>
          <p:cNvSpPr/>
          <p:nvPr/>
        </p:nvSpPr>
        <p:spPr>
          <a:xfrm>
            <a:off x="6324600" y="14478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413450-9B80-4E60-A979-50993D26B3DA}"/>
              </a:ext>
            </a:extLst>
          </p:cNvPr>
          <p:cNvSpPr txBox="1"/>
          <p:nvPr/>
        </p:nvSpPr>
        <p:spPr>
          <a:xfrm>
            <a:off x="6705600" y="1371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Place garments in box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639F12F-3D17-4D18-A888-53E28C0E8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8429"/>
              </p:ext>
            </p:extLst>
          </p:nvPr>
        </p:nvGraphicFramePr>
        <p:xfrm>
          <a:off x="1752600" y="1958222"/>
          <a:ext cx="15748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046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891754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Pick list for box no 12345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57C423F-3FD6-4FAC-835B-3F63BB1A8112}"/>
              </a:ext>
            </a:extLst>
          </p:cNvPr>
          <p:cNvSpPr/>
          <p:nvPr/>
        </p:nvSpPr>
        <p:spPr>
          <a:xfrm>
            <a:off x="5638800" y="30480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11D764A-F29E-4068-97A6-C917A78BB809}"/>
              </a:ext>
            </a:extLst>
          </p:cNvPr>
          <p:cNvSpPr txBox="1"/>
          <p:nvPr/>
        </p:nvSpPr>
        <p:spPr>
          <a:xfrm>
            <a:off x="6019800" y="2895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packing by verifying quantity at reading station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C8EA03F-8FE9-4515-B9C2-D9682D244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38400"/>
            <a:ext cx="1061202" cy="4572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9C9745B-CB40-41BE-BDF9-5CD0483645DB}"/>
              </a:ext>
            </a:extLst>
          </p:cNvPr>
          <p:cNvSpPr/>
          <p:nvPr/>
        </p:nvSpPr>
        <p:spPr>
          <a:xfrm>
            <a:off x="76200" y="37338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B3E63E7-3BDE-44EA-B761-0EB582271D3A}"/>
              </a:ext>
            </a:extLst>
          </p:cNvPr>
          <p:cNvSpPr txBox="1"/>
          <p:nvPr/>
        </p:nvSpPr>
        <p:spPr>
          <a:xfrm>
            <a:off x="457200" y="3733800"/>
            <a:ext cx="34076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Load dispatch list from </a:t>
            </a:r>
            <a:r>
              <a:rPr lang="en-US" sz="1600" dirty="0" smtClean="0"/>
              <a:t>ERP</a:t>
            </a:r>
            <a:endParaRPr lang="en-US" sz="1600" dirty="0"/>
          </a:p>
          <a:p>
            <a:r>
              <a:rPr lang="en-US" sz="1600" dirty="0"/>
              <a:t>- Select box number </a:t>
            </a:r>
          </a:p>
          <a:p>
            <a:r>
              <a:rPr lang="en-US" sz="1600" b="1" dirty="0"/>
              <a:t>Assumes boxes are RFID tagged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CF287C1-D0BE-48CB-9F87-451A5D3DE4AF}"/>
              </a:ext>
            </a:extLst>
          </p:cNvPr>
          <p:cNvSpPr txBox="1"/>
          <p:nvPr/>
        </p:nvSpPr>
        <p:spPr>
          <a:xfrm>
            <a:off x="457200" y="838200"/>
            <a:ext cx="19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Picking &amp; Packing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="" xmlns:a16="http://schemas.microsoft.com/office/drawing/2014/main" id="{94EF2497-FDA3-4A87-AC0C-AC7F66166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72699"/>
              </p:ext>
            </p:extLst>
          </p:nvPr>
        </p:nvGraphicFramePr>
        <p:xfrm>
          <a:off x="152401" y="4800600"/>
          <a:ext cx="19812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316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1121884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Dispatch list for 12/12/2019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Box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No of garments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2D8F49A2-D5D1-4256-AAEA-4479F4DCB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36934"/>
              </p:ext>
            </p:extLst>
          </p:nvPr>
        </p:nvGraphicFramePr>
        <p:xfrm>
          <a:off x="2286001" y="4800600"/>
          <a:ext cx="19050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265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1078735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Dispatch list for 12/12/2019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Box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No of garments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="" xmlns:a16="http://schemas.microsoft.com/office/drawing/2014/main" id="{95791A2A-65C1-4185-B1EE-E178058497F0}"/>
              </a:ext>
            </a:extLst>
          </p:cNvPr>
          <p:cNvSpPr/>
          <p:nvPr/>
        </p:nvSpPr>
        <p:spPr>
          <a:xfrm>
            <a:off x="4038600" y="37338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BEF7019-72C9-418E-B882-AC689F3B01D0}"/>
              </a:ext>
            </a:extLst>
          </p:cNvPr>
          <p:cNvSpPr txBox="1"/>
          <p:nvPr/>
        </p:nvSpPr>
        <p:spPr>
          <a:xfrm>
            <a:off x="4419600" y="3657600"/>
            <a:ext cx="1830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‘find tag’ option </a:t>
            </a:r>
          </a:p>
          <a:p>
            <a:r>
              <a:rPr lang="en-US" sz="1600" b="1" i="1" dirty="0"/>
              <a:t>Note: Development </a:t>
            </a:r>
            <a:r>
              <a:rPr lang="en-US" sz="1600" b="1" i="1" dirty="0" err="1"/>
              <a:t>rqd</a:t>
            </a:r>
            <a:endParaRPr lang="en-US" sz="1600" b="1" i="1" dirty="0"/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F72E92C-01B7-4623-B001-E96CC7C21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76800"/>
            <a:ext cx="964729" cy="964729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="" xmlns:a16="http://schemas.microsoft.com/office/drawing/2014/main" id="{80D5567B-E158-4670-ADDD-DC0F0487DA4C}"/>
              </a:ext>
            </a:extLst>
          </p:cNvPr>
          <p:cNvSpPr/>
          <p:nvPr/>
        </p:nvSpPr>
        <p:spPr>
          <a:xfrm>
            <a:off x="6324600" y="37338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36B3C3A-8C2C-4F6C-AB08-C1BD2B975311}"/>
              </a:ext>
            </a:extLst>
          </p:cNvPr>
          <p:cNvSpPr txBox="1"/>
          <p:nvPr/>
        </p:nvSpPr>
        <p:spPr>
          <a:xfrm>
            <a:off x="6629400" y="3581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Put box through tunnel reader </a:t>
            </a:r>
            <a:r>
              <a:rPr lang="en-US" sz="1600" b="1" dirty="0" smtClean="0"/>
              <a:t>(</a:t>
            </a:r>
            <a:r>
              <a:rPr lang="en-US" sz="1600" b="1" dirty="0"/>
              <a:t>optional) </a:t>
            </a:r>
            <a:r>
              <a:rPr lang="en-US" sz="1600" dirty="0"/>
              <a:t>&amp; verify garments being dispatched</a:t>
            </a:r>
            <a:endParaRPr lang="en-US" sz="1600" b="1" dirty="0"/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ECB09F55-49C3-453A-A2C1-28F8E0047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572000"/>
            <a:ext cx="1981200" cy="12694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13944" t="8307" r="3597" b="40445"/>
          <a:stretch/>
        </p:blipFill>
        <p:spPr>
          <a:xfrm>
            <a:off x="4419600" y="1676400"/>
            <a:ext cx="1021487" cy="9321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4229" r="6882" b="4033"/>
          <a:stretch/>
        </p:blipFill>
        <p:spPr>
          <a:xfrm rot="2036698">
            <a:off x="6825676" y="1842658"/>
            <a:ext cx="500436" cy="5828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/>
          <a:srcRect l="4229" r="6882" b="4033"/>
          <a:stretch/>
        </p:blipFill>
        <p:spPr>
          <a:xfrm rot="18752176">
            <a:off x="8124120" y="1759274"/>
            <a:ext cx="460948" cy="53682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95A29F5-46CE-4C22-B7D1-F6F151055740}"/>
              </a:ext>
            </a:extLst>
          </p:cNvPr>
          <p:cNvGrpSpPr/>
          <p:nvPr/>
        </p:nvGrpSpPr>
        <p:grpSpPr>
          <a:xfrm rot="20158172">
            <a:off x="8030981" y="2049966"/>
            <a:ext cx="386586" cy="229525"/>
            <a:chOff x="5899017" y="5561127"/>
            <a:chExt cx="473990" cy="41901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C948B096-B14A-436D-B030-420DBB933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9017" y="5561127"/>
              <a:ext cx="473989" cy="15252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387A1C9C-6FF3-4156-8355-FF467E97E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9017" y="5713649"/>
              <a:ext cx="473989" cy="60406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975B5B6-6AD5-40F3-89BE-984D542E82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4550" y="5719866"/>
              <a:ext cx="448457" cy="26027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495A29F5-46CE-4C22-B7D1-F6F151055740}"/>
              </a:ext>
            </a:extLst>
          </p:cNvPr>
          <p:cNvGrpSpPr/>
          <p:nvPr/>
        </p:nvGrpSpPr>
        <p:grpSpPr>
          <a:xfrm rot="13016915">
            <a:off x="7192964" y="2074340"/>
            <a:ext cx="386586" cy="229525"/>
            <a:chOff x="5899017" y="5561127"/>
            <a:chExt cx="473990" cy="41901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C948B096-B14A-436D-B030-420DBB933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9017" y="5561127"/>
              <a:ext cx="473989" cy="15252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387A1C9C-6FF3-4156-8355-FF467E97E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9017" y="5713649"/>
              <a:ext cx="473989" cy="60406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3975B5B6-6AD5-40F3-89BE-984D542E82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4550" y="5719866"/>
              <a:ext cx="448457" cy="26027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/>
          <a:srcRect l="13944" t="8307" r="3597" b="40445"/>
          <a:stretch/>
        </p:blipFill>
        <p:spPr>
          <a:xfrm>
            <a:off x="5334000" y="4876800"/>
            <a:ext cx="854482" cy="779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BA6C5D1-05A1-4F29-8DEE-88BACCA97A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33600"/>
            <a:ext cx="436507" cy="4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13944" t="8307" r="3597" b="40445"/>
          <a:stretch/>
        </p:blipFill>
        <p:spPr>
          <a:xfrm rot="20120796">
            <a:off x="4110258" y="3980561"/>
            <a:ext cx="1021487" cy="932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BF668-3944-4223-B353-2565535BFDAC}"/>
              </a:ext>
            </a:extLst>
          </p:cNvPr>
          <p:cNvSpPr txBox="1">
            <a:spLocks/>
          </p:cNvSpPr>
          <p:nvPr/>
        </p:nvSpPr>
        <p:spPr>
          <a:xfrm>
            <a:off x="1905000" y="228600"/>
            <a:ext cx="5105400" cy="81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RFID @ Store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BCA698-B673-4CFA-93D3-8EBD7CB2958C}"/>
              </a:ext>
            </a:extLst>
          </p:cNvPr>
          <p:cNvSpPr txBox="1"/>
          <p:nvPr/>
        </p:nvSpPr>
        <p:spPr>
          <a:xfrm>
            <a:off x="3124200" y="762000"/>
            <a:ext cx="4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Process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93AB00-7474-47D8-8057-00011B12E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580991" cy="58099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5C9EC54-0A3E-451D-85A5-659A3FC9B5E0}"/>
              </a:ext>
            </a:extLst>
          </p:cNvPr>
          <p:cNvSpPr/>
          <p:nvPr/>
        </p:nvSpPr>
        <p:spPr>
          <a:xfrm>
            <a:off x="152400" y="11430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AAB1C1-F385-45EE-B41F-BC537F7218B5}"/>
              </a:ext>
            </a:extLst>
          </p:cNvPr>
          <p:cNvSpPr txBox="1"/>
          <p:nvPr/>
        </p:nvSpPr>
        <p:spPr>
          <a:xfrm>
            <a:off x="609600" y="990600"/>
            <a:ext cx="266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Shipment receiving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3A8988-F091-452B-ABAC-B3176DC87D51}"/>
              </a:ext>
            </a:extLst>
          </p:cNvPr>
          <p:cNvSpPr txBox="1"/>
          <p:nvPr/>
        </p:nvSpPr>
        <p:spPr>
          <a:xfrm>
            <a:off x="457200" y="1295400"/>
            <a:ext cx="329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Load ASN/inward list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Select Box number/ASN Number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D7A5EDC4-F6D7-4DDA-8E9E-0206CFB69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48386"/>
              </p:ext>
            </p:extLst>
          </p:nvPr>
        </p:nvGraphicFramePr>
        <p:xfrm>
          <a:off x="152400" y="1981200"/>
          <a:ext cx="206707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563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1170512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Inward list for store no 1234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ASN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326F599-7412-42B7-A5F8-134D8879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25384"/>
              </p:ext>
            </p:extLst>
          </p:nvPr>
        </p:nvGraphicFramePr>
        <p:xfrm>
          <a:off x="2286000" y="1981200"/>
          <a:ext cx="206707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563">
                  <a:extLst>
                    <a:ext uri="{9D8B030D-6E8A-4147-A177-3AD203B41FA5}">
                      <a16:colId xmlns="" xmlns:a16="http://schemas.microsoft.com/office/drawing/2014/main" val="515138646"/>
                    </a:ext>
                  </a:extLst>
                </a:gridCol>
                <a:gridCol w="1170512">
                  <a:extLst>
                    <a:ext uri="{9D8B030D-6E8A-4147-A177-3AD203B41FA5}">
                      <a16:colId xmlns="" xmlns:a16="http://schemas.microsoft.com/office/drawing/2014/main" val="67595419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Inward list for store no 1234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244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ASN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982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7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130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123456783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24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123456784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2361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FEE7D22-EAB9-4661-8D80-08968512F545}"/>
              </a:ext>
            </a:extLst>
          </p:cNvPr>
          <p:cNvSpPr/>
          <p:nvPr/>
        </p:nvSpPr>
        <p:spPr>
          <a:xfrm>
            <a:off x="4191000" y="14478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595A44-7D55-48EA-AE87-3B7BEC1FF7CC}"/>
              </a:ext>
            </a:extLst>
          </p:cNvPr>
          <p:cNvSpPr txBox="1"/>
          <p:nvPr/>
        </p:nvSpPr>
        <p:spPr>
          <a:xfrm>
            <a:off x="4619767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Scan goods using handheld reader to verify quantity &amp; place goods in ‘back of house’ (BOH) inventory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C46E1CBD-3408-4757-A712-77E338D1D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81898"/>
              </p:ext>
            </p:extLst>
          </p:nvPr>
        </p:nvGraphicFramePr>
        <p:xfrm>
          <a:off x="4800600" y="2057400"/>
          <a:ext cx="4191000" cy="156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775">
                  <a:extLst>
                    <a:ext uri="{9D8B030D-6E8A-4147-A177-3AD203B41FA5}">
                      <a16:colId xmlns="" xmlns:a16="http://schemas.microsoft.com/office/drawing/2014/main" val="1717729154"/>
                    </a:ext>
                  </a:extLst>
                </a:gridCol>
                <a:gridCol w="1791626">
                  <a:extLst>
                    <a:ext uri="{9D8B030D-6E8A-4147-A177-3AD203B41FA5}">
                      <a16:colId xmlns="" xmlns:a16="http://schemas.microsoft.com/office/drawing/2014/main" val="3116288987"/>
                    </a:ext>
                  </a:extLst>
                </a:gridCol>
                <a:gridCol w="1097227">
                  <a:extLst>
                    <a:ext uri="{9D8B030D-6E8A-4147-A177-3AD203B41FA5}">
                      <a16:colId xmlns="" xmlns:a16="http://schemas.microsoft.com/office/drawing/2014/main" val="2926943184"/>
                    </a:ext>
                  </a:extLst>
                </a:gridCol>
                <a:gridCol w="528372">
                  <a:extLst>
                    <a:ext uri="{9D8B030D-6E8A-4147-A177-3AD203B41FA5}">
                      <a16:colId xmlns="" xmlns:a16="http://schemas.microsoft.com/office/drawing/2014/main" val="3673395784"/>
                    </a:ext>
                  </a:extLst>
                </a:gridCol>
              </a:tblGrid>
              <a:tr h="895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statement – store no 12345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2314539"/>
                  </a:ext>
                </a:extLst>
              </a:tr>
              <a:tr h="260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SKU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EPC – SGTIN 96 bits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Timestamp (</a:t>
                      </a:r>
                      <a:r>
                        <a:rPr lang="en-US" sz="1100" b="1" u="none" strike="noStrike" dirty="0" err="1">
                          <a:effectLst/>
                        </a:rPr>
                        <a:t>ddmmyyymmss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111238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123456781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02886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51742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30361F84D843A94000000003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43576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123456782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55923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429171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30361F84D81C994000000003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101220190933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6260252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8E39209-DBAE-4B29-938D-A3B166B838FC}"/>
              </a:ext>
            </a:extLst>
          </p:cNvPr>
          <p:cNvSpPr/>
          <p:nvPr/>
        </p:nvSpPr>
        <p:spPr>
          <a:xfrm>
            <a:off x="152400" y="3505200"/>
            <a:ext cx="339365" cy="339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BC83180-8695-4609-BBA7-5694199F2368}"/>
              </a:ext>
            </a:extLst>
          </p:cNvPr>
          <p:cNvSpPr txBox="1"/>
          <p:nvPr/>
        </p:nvSpPr>
        <p:spPr>
          <a:xfrm>
            <a:off x="533400" y="3429000"/>
            <a:ext cx="266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Stock take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8D5DC2-ADFF-4A3D-9A48-8206109AE81C}"/>
              </a:ext>
            </a:extLst>
          </p:cNvPr>
          <p:cNvSpPr txBox="1"/>
          <p:nvPr/>
        </p:nvSpPr>
        <p:spPr>
          <a:xfrm>
            <a:off x="304800" y="3810000"/>
            <a:ext cx="3291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Select category/section of store to be scanned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Start scanning garments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25D8F35-A1D2-4DC8-A5C2-195F0DB0221C}"/>
              </a:ext>
            </a:extLst>
          </p:cNvPr>
          <p:cNvGrpSpPr/>
          <p:nvPr/>
        </p:nvGrpSpPr>
        <p:grpSpPr>
          <a:xfrm>
            <a:off x="304800" y="4724400"/>
            <a:ext cx="3924330" cy="1447800"/>
            <a:chOff x="8077200" y="1148289"/>
            <a:chExt cx="3924330" cy="1803420"/>
          </a:xfrm>
        </p:grpSpPr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5B22C90D-B020-4956-87C0-2D1DBF08A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1148289"/>
              <a:ext cx="599021" cy="599021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7E3248D-47A6-4781-96BD-54815A11B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1740953"/>
              <a:ext cx="599021" cy="599021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64776F97-16C4-4A9E-A006-44F546F2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33617"/>
              <a:ext cx="599021" cy="599021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A127F8BB-3153-4B6B-AF0E-537323BE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5" y="1154646"/>
              <a:ext cx="599021" cy="599021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23A9AE2C-59BC-4559-9092-411665BA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5" y="1747310"/>
              <a:ext cx="599021" cy="599021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724104EF-B1C3-43F3-A9DB-F005D705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5" y="2339974"/>
              <a:ext cx="599021" cy="599021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7057B0E-6856-4ADA-A41A-F71110D2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490" y="1161003"/>
              <a:ext cx="599021" cy="599021"/>
            </a:xfrm>
            <a:prstGeom prst="rect">
              <a:avLst/>
            </a:prstGeom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536C03AC-1626-43D2-96CA-ADAA25D44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490" y="1753667"/>
              <a:ext cx="599021" cy="599021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F1AA0452-C90D-4ECD-9CBD-8F861131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490" y="2346331"/>
              <a:ext cx="599021" cy="599021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FE2B0623-EA89-4329-B769-9E5BA6E3C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5" y="1167360"/>
              <a:ext cx="599021" cy="599021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DF5CFF7E-239A-4EAA-9474-A613310F2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5" y="1760024"/>
              <a:ext cx="599021" cy="599021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9F506B57-AD4C-4DB6-AC6A-39A9602C0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35" y="2352688"/>
              <a:ext cx="599021" cy="599021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C8A4FBA2-B534-49DF-91AC-12BA0A2FC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7072" y="1161003"/>
              <a:ext cx="599021" cy="599021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B12BD537-A9D0-4ED9-A6E3-086965C8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7072" y="1753667"/>
              <a:ext cx="599021" cy="599021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B65270AB-1931-4753-B13F-8C6D70787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7072" y="2346331"/>
              <a:ext cx="599021" cy="599021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7143E675-CEEE-42AB-AC02-C9291FDFC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2509" y="1154646"/>
              <a:ext cx="599021" cy="599021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A80B6817-FD3D-4208-8046-E056FD51E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2509" y="1747310"/>
              <a:ext cx="599021" cy="599021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9185C4B-94D1-49D2-8CCA-04FA833A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2509" y="2339974"/>
              <a:ext cx="599021" cy="599021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CA8BFF3-F7D5-41A2-B5A9-C84A1F1F8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114800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872</Words>
  <Application>Microsoft Office PowerPoint</Application>
  <PresentationFormat>On-screen Show (4:3)</PresentationFormat>
  <Paragraphs>359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Bernard MT Condensed</vt:lpstr>
      <vt:lpstr>Calibri</vt:lpstr>
      <vt:lpstr>Droid Sans Fallback</vt:lpstr>
      <vt:lpstr>Lato Light</vt:lpstr>
      <vt:lpstr>Times New Roman</vt:lpstr>
      <vt:lpstr>Wingdings</vt:lpstr>
      <vt:lpstr>Office Theme</vt:lpstr>
      <vt:lpstr>ClipArt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Stallion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Stallion</dc:creator>
  <cp:lastModifiedBy>Microsoft</cp:lastModifiedBy>
  <cp:revision>51</cp:revision>
  <dcterms:created xsi:type="dcterms:W3CDTF">2015-06-23T11:58:51Z</dcterms:created>
  <dcterms:modified xsi:type="dcterms:W3CDTF">2020-04-10T06:34:50Z</dcterms:modified>
</cp:coreProperties>
</file>